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</p:sldIdLst>
  <p:sldSz cx="14630400" cy="8229600"/>
  <p:notesSz cx="8229600" cy="14630400"/>
  <p:embeddedFontLst>
    <p:embeddedFont>
      <p:font typeface="Crimson Pro Semi Bold" pitchFamily="34" charset="0"/>
      <p:regular r:id="rId18"/>
    </p:embeddedFont>
    <p:embeddedFont>
      <p:font typeface="Crimson Pro Semi Bold" pitchFamily="34" charset="-122"/>
      <p:regular r:id="rId19"/>
    </p:embeddedFont>
    <p:embeddedFont>
      <p:font typeface="Crimson Pro Semi Bold" pitchFamily="34" charset="-120"/>
      <p:regular r:id="rId20"/>
    </p:embeddedFont>
    <p:embeddedFont>
      <p:font typeface="Heebo" pitchFamily="34" charset="-122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  <p:embeddedFont>
      <p:font typeface="Calibri Light" panose="020F0302020204030204" charset="0"/>
      <p:regular r:id="rId26"/>
      <p:italic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Times New Roman" panose="02020603050405020304" charset="0"/>
                <a:ea typeface="Crimson Pro Semi Bold" pitchFamily="34" charset="-122"/>
                <a:cs typeface="Times New Roman" panose="02020603050405020304" charset="0"/>
              </a:rPr>
              <a:t>Predicting Used Car Prices using Machine Learning</a:t>
            </a:r>
            <a:endParaRPr lang="en-US" sz="4450" dirty="0">
              <a:solidFill>
                <a:srgbClr val="152D47"/>
              </a:solidFill>
              <a:latin typeface="Times New Roman" panose="02020603050405020304" charset="0"/>
              <a:ea typeface="Crimson Pro Semi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charset="0"/>
                <a:ea typeface="Heebo" pitchFamily="34" charset="-122"/>
                <a:cs typeface="Times New Roman" panose="02020603050405020304" charset="0"/>
              </a:rPr>
              <a:t>A Regression Model Approach</a:t>
            </a:r>
            <a:endParaRPr lang="en-US" sz="1750" dirty="0">
              <a:solidFill>
                <a:srgbClr val="4C4C4D"/>
              </a:solidFill>
              <a:latin typeface="Times New Roman" panose="02020603050405020304" charset="0"/>
              <a:ea typeface="Heebo" pitchFamily="34" charset="-122"/>
              <a:cs typeface="Times New Roman" panose="0202060305040502030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charset="0"/>
                <a:ea typeface="Heebo" pitchFamily="34" charset="-122"/>
                <a:cs typeface="Times New Roman" panose="02020603050405020304" charset="0"/>
              </a:rPr>
              <a:t>Presented by Surendra Kumawat</a:t>
            </a:r>
            <a:endParaRPr lang="en-US" sz="1750" dirty="0">
              <a:solidFill>
                <a:srgbClr val="4C4C4D"/>
              </a:solidFill>
              <a:latin typeface="Times New Roman" panose="02020603050405020304" charset="0"/>
              <a:ea typeface="Heebo" pitchFamily="34" charset="-122"/>
              <a:cs typeface="Times New Roman" panose="0202060305040502030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charset="0"/>
                <a:ea typeface="Heebo" pitchFamily="34" charset="-122"/>
                <a:cs typeface="Times New Roman" panose="02020603050405020304" charset="0"/>
              </a:rPr>
              <a:t>Date: 02/01/2025</a:t>
            </a:r>
            <a:endParaRPr lang="en-US" sz="1750" dirty="0">
              <a:solidFill>
                <a:srgbClr val="4C4C4D"/>
              </a:solidFill>
              <a:latin typeface="Times New Roman" panose="02020603050405020304" charset="0"/>
              <a:ea typeface="Heebo" pitchFamily="34" charset="-122"/>
              <a:cs typeface="Times New Roman" panose="0202060305040502030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1"/>
          <a:stretch>
            <a:fillRect/>
          </a:stretch>
        </p:blipFill>
        <p:spPr>
          <a:xfrm rot="5400000">
            <a:off x="7820660" y="1537970"/>
            <a:ext cx="7548245" cy="48425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398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Times New Roman" panose="02020603050405020304" charset="0"/>
                <a:ea typeface="Crimson Pro Semi Bold" pitchFamily="34" charset="-122"/>
                <a:cs typeface="Times New Roman" panose="02020603050405020304" charset="0"/>
              </a:rPr>
              <a:t>Conclusion</a:t>
            </a:r>
            <a:endParaRPr lang="en-US" sz="4450" dirty="0">
              <a:solidFill>
                <a:srgbClr val="152D47"/>
              </a:solidFill>
              <a:latin typeface="Times New Roman" panose="02020603050405020304" charset="0"/>
              <a:ea typeface="Crimson Pro Semi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422928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charset="0"/>
                <a:ea typeface="Heebo" pitchFamily="34" charset="-122"/>
                <a:cs typeface="Times New Roman" panose="02020603050405020304" charset="0"/>
              </a:rPr>
              <a:t>The model provides accurate price predictions for used cars. Impact: Sellers can price their cars more effectively, Buyers can find fairly priced vehicles.</a:t>
            </a:r>
            <a:endParaRPr lang="en-US" sz="1750" dirty="0">
              <a:solidFill>
                <a:srgbClr val="4C4C4D"/>
              </a:solidFill>
              <a:latin typeface="Times New Roman" panose="02020603050405020304" charset="0"/>
              <a:ea typeface="Heebo" pitchFamily="34" charset="-122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charset="0"/>
                <a:ea typeface="Heebo" pitchFamily="34" charset="-122"/>
                <a:cs typeface="Times New Roman" panose="02020603050405020304" charset="0"/>
              </a:rPr>
              <a:t>Future Work: Enhance model with additional features (e.g., geographical factors), Experiment with other machine learning models for improved accuracy.</a:t>
            </a:r>
            <a:endParaRPr lang="en-US" sz="1750" dirty="0">
              <a:solidFill>
                <a:srgbClr val="4C4C4D"/>
              </a:solidFill>
              <a:latin typeface="Times New Roman" panose="02020603050405020304" charset="0"/>
              <a:ea typeface="Heebo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1047115" y="1299845"/>
            <a:ext cx="1302893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en-US" sz="7200" b="1">
                <a:ln w="28575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 for your time and attention! </a:t>
            </a:r>
            <a:endParaRPr lang="en-US" altLang="en-US" sz="7200" b="1"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en-US" sz="7200" b="1">
                <a:ln w="28575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 questions and insights are always valued.</a:t>
            </a:r>
            <a:endParaRPr lang="en-US" altLang="en-US" sz="7200" b="1"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Times New Roman" panose="02020603050405020304" charset="0"/>
                <a:ea typeface="Crimson Pro Semi Bold" pitchFamily="34" charset="-122"/>
                <a:cs typeface="Times New Roman" panose="02020603050405020304" charset="0"/>
              </a:rPr>
              <a:t>Introduction</a:t>
            </a:r>
            <a:endParaRPr lang="en-US" sz="4450" dirty="0">
              <a:solidFill>
                <a:srgbClr val="152D47"/>
              </a:solidFill>
              <a:latin typeface="Times New Roman" panose="02020603050405020304" charset="0"/>
              <a:ea typeface="Crimson Pro Semi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Times New Roman" panose="02020603050405020304" charset="0"/>
                <a:ea typeface="Crimson Pro Semi Bold" pitchFamily="34" charset="-122"/>
                <a:cs typeface="Times New Roman" panose="02020603050405020304" charset="0"/>
              </a:rPr>
              <a:t>CarDekho</a:t>
            </a:r>
            <a:endParaRPr lang="en-US" sz="2200" dirty="0">
              <a:solidFill>
                <a:srgbClr val="152D47"/>
              </a:solidFill>
              <a:latin typeface="Times New Roman" panose="02020603050405020304" charset="0"/>
              <a:ea typeface="Crimson Pro Semi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charset="0"/>
                <a:ea typeface="Heebo" pitchFamily="34" charset="-122"/>
                <a:cs typeface="Times New Roman" panose="02020603050405020304" charset="0"/>
              </a:rPr>
              <a:t>India’s leading platform for buying and selling cars.</a:t>
            </a:r>
            <a:endParaRPr lang="en-US" sz="1750" dirty="0">
              <a:solidFill>
                <a:srgbClr val="4C4C4D"/>
              </a:solidFill>
              <a:latin typeface="Times New Roman" panose="02020603050405020304" charset="0"/>
              <a:ea typeface="Heebo" pitchFamily="34" charset="-122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Times New Roman" panose="02020603050405020304" charset="0"/>
                <a:ea typeface="Crimson Pro Semi Bold" pitchFamily="34" charset="-122"/>
                <a:cs typeface="Times New Roman" panose="02020603050405020304" charset="0"/>
              </a:rPr>
              <a:t>Objective</a:t>
            </a:r>
            <a:endParaRPr lang="en-US" sz="2200" dirty="0">
              <a:solidFill>
                <a:srgbClr val="152D47"/>
              </a:solidFill>
              <a:latin typeface="Times New Roman" panose="02020603050405020304" charset="0"/>
              <a:ea typeface="Crimson Pro Semi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charset="0"/>
                <a:ea typeface="Heebo" pitchFamily="34" charset="-122"/>
                <a:cs typeface="Times New Roman" panose="02020603050405020304" charset="0"/>
              </a:rPr>
              <a:t>Predict car prices based on features like brand, model, mileage, engine, etc.</a:t>
            </a:r>
            <a:endParaRPr lang="en-US" sz="1750" dirty="0">
              <a:solidFill>
                <a:srgbClr val="4C4C4D"/>
              </a:solidFill>
              <a:latin typeface="Times New Roman" panose="02020603050405020304" charset="0"/>
              <a:ea typeface="Heebo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5543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Times New Roman" panose="02020603050405020304" charset="0"/>
                <a:ea typeface="Crimson Pro Semi Bold" pitchFamily="34" charset="-122"/>
                <a:cs typeface="Times New Roman" panose="02020603050405020304" charset="0"/>
              </a:rPr>
              <a:t>Problem Statement</a:t>
            </a:r>
            <a:endParaRPr lang="en-US" sz="4450" dirty="0">
              <a:solidFill>
                <a:srgbClr val="152D47"/>
              </a:solidFill>
              <a:latin typeface="Times New Roman" panose="02020603050405020304" charset="0"/>
              <a:ea typeface="Crimson Pro Semi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604379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charset="0"/>
                <a:ea typeface="Heebo" pitchFamily="34" charset="-122"/>
                <a:cs typeface="Times New Roman" panose="02020603050405020304" charset="0"/>
              </a:rPr>
              <a:t>The used car market is dynamic, prices fluctuate based on factors like brand, model, vehicle age, mileage, condition, and market conditions (supply and demand).</a:t>
            </a:r>
            <a:endParaRPr lang="en-US" sz="1750" dirty="0">
              <a:solidFill>
                <a:srgbClr val="4C4C4D"/>
              </a:solidFill>
              <a:latin typeface="Times New Roman" panose="02020603050405020304" charset="0"/>
              <a:ea typeface="Heebo" pitchFamily="34" charset="-122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948238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charset="0"/>
                <a:ea typeface="Heebo" pitchFamily="34" charset="-122"/>
                <a:cs typeface="Times New Roman" panose="02020603050405020304" charset="0"/>
              </a:rPr>
              <a:t>Goal: Build a machine learning model to predict the price of a used car accurately.</a:t>
            </a:r>
            <a:endParaRPr lang="en-US" sz="1750" dirty="0">
              <a:solidFill>
                <a:srgbClr val="4C4C4D"/>
              </a:solidFill>
              <a:latin typeface="Times New Roman" panose="02020603050405020304" charset="0"/>
              <a:ea typeface="Heebo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charset="0"/>
                <a:ea typeface="Heebo" pitchFamily="34" charset="-122"/>
                <a:cs typeface="Times New Roman" panose="02020603050405020304" charset="0"/>
              </a:rPr>
              <a:t>Dataset: CarDekho used car dataset. Features: Car name, brand, model, vehicle age, kilometers driven, fuel type, engine, max power, mileage, seats, selling price (target variable). Rows: 15,411. Columns: 14.</a:t>
            </a:r>
            <a:endParaRPr lang="en-US" sz="17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160" y="179705"/>
            <a:ext cx="5508625" cy="78320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18742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Times New Roman" panose="02020603050405020304" charset="0"/>
                <a:ea typeface="Crimson Pro Semi Bold" pitchFamily="34" charset="-122"/>
                <a:cs typeface="Times New Roman" panose="02020603050405020304" charset="0"/>
              </a:rPr>
              <a:t>Exploratory Data Analysis (EDA)</a:t>
            </a:r>
            <a:endParaRPr lang="en-US" sz="4450" dirty="0">
              <a:solidFill>
                <a:srgbClr val="152D47"/>
              </a:solidFill>
              <a:latin typeface="Times New Roman" panose="02020603050405020304" charset="0"/>
              <a:ea typeface="Crimson Pro Semi Bold" pitchFamily="34" charset="-122"/>
              <a:cs typeface="Times New Roman" panose="020206030504050203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433161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2EEEE"/>
          </a:solidFill>
        </p:spPr>
      </p:sp>
      <p:sp>
        <p:nvSpPr>
          <p:cNvPr id="5" name="Text 2"/>
          <p:cNvSpPr/>
          <p:nvPr/>
        </p:nvSpPr>
        <p:spPr>
          <a:xfrm>
            <a:off x="6903839" y="43316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Times New Roman" panose="02020603050405020304" charset="0"/>
                <a:ea typeface="Crimson Pro Semi Bold" pitchFamily="34" charset="-122"/>
                <a:cs typeface="Times New Roman" panose="02020603050405020304" charset="0"/>
              </a:rPr>
              <a:t>Univariate Analysis</a:t>
            </a:r>
            <a:endParaRPr lang="en-US" sz="2200" dirty="0">
              <a:solidFill>
                <a:srgbClr val="4C4C4D"/>
              </a:solidFill>
              <a:latin typeface="Times New Roman" panose="02020603050405020304" charset="0"/>
              <a:ea typeface="Crimson Pro Semi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03839" y="4822031"/>
            <a:ext cx="304121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charset="0"/>
                <a:ea typeface="Heebo" pitchFamily="34" charset="-122"/>
                <a:cs typeface="Times New Roman" panose="02020603050405020304" charset="0"/>
              </a:rPr>
              <a:t>Examined the distribution of features like mileage, engine size, selling price.</a:t>
            </a:r>
            <a:endParaRPr lang="en-US" sz="1750" dirty="0">
              <a:solidFill>
                <a:srgbClr val="4C4C4D"/>
              </a:solidFill>
              <a:latin typeface="Times New Roman" panose="02020603050405020304" charset="0"/>
              <a:ea typeface="Heebo" pitchFamily="34" charset="-122"/>
              <a:cs typeface="Times New Roman" panose="020206030504050203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7" y="433161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2EEEE"/>
          </a:solidFill>
        </p:spPr>
      </p:sp>
      <p:sp>
        <p:nvSpPr>
          <p:cNvPr id="8" name="Text 5"/>
          <p:cNvSpPr/>
          <p:nvPr/>
        </p:nvSpPr>
        <p:spPr>
          <a:xfrm>
            <a:off x="10795516" y="43316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Times New Roman" panose="02020603050405020304" charset="0"/>
                <a:ea typeface="Crimson Pro Semi Bold" pitchFamily="34" charset="-122"/>
                <a:cs typeface="Times New Roman" panose="02020603050405020304" charset="0"/>
              </a:rPr>
              <a:t>Bivariate Analysis</a:t>
            </a:r>
            <a:endParaRPr lang="en-US" sz="2200" dirty="0">
              <a:solidFill>
                <a:srgbClr val="4C4C4D"/>
              </a:solidFill>
              <a:latin typeface="Times New Roman" panose="02020603050405020304" charset="0"/>
              <a:ea typeface="Crimson Pro Semi Bold" pitchFamily="34" charset="-122"/>
              <a:cs typeface="Times New Roman" panose="020206030504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795516" y="4822031"/>
            <a:ext cx="304121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charset="0"/>
                <a:ea typeface="Heebo" pitchFamily="34" charset="-122"/>
                <a:cs typeface="Times New Roman" panose="02020603050405020304" charset="0"/>
              </a:rPr>
              <a:t>Relationship between features (e.g., engine capacity vs. selling price).</a:t>
            </a:r>
            <a:endParaRPr lang="en-US" sz="1750" dirty="0">
              <a:solidFill>
                <a:srgbClr val="4C4C4D"/>
              </a:solidFill>
              <a:latin typeface="Times New Roman" panose="02020603050405020304" charset="0"/>
              <a:ea typeface="Heebo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0"/>
          <p:cNvSpPr/>
          <p:nvPr/>
        </p:nvSpPr>
        <p:spPr>
          <a:xfrm>
            <a:off x="6280190" y="273689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Times New Roman" panose="02020603050405020304" charset="0"/>
                <a:ea typeface="Crimson Pro Semi Bold" pitchFamily="34" charset="-122"/>
                <a:cs typeface="Times New Roman" panose="02020603050405020304" charset="0"/>
              </a:rPr>
              <a:t>Correlation Insights</a:t>
            </a:r>
            <a:endParaRPr lang="en-US" sz="4450" dirty="0">
              <a:solidFill>
                <a:srgbClr val="152D47"/>
              </a:solidFill>
              <a:latin typeface="Times New Roman" panose="02020603050405020304" charset="0"/>
              <a:ea typeface="Crimson Pro Semi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785830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charset="0"/>
                <a:ea typeface="Heebo" pitchFamily="34" charset="-122"/>
                <a:cs typeface="Times New Roman" panose="02020603050405020304" charset="0"/>
              </a:rPr>
              <a:t>Key Insights:</a:t>
            </a:r>
            <a:endParaRPr lang="en-US" sz="1750" dirty="0">
              <a:solidFill>
                <a:srgbClr val="4C4C4D"/>
              </a:solidFill>
              <a:latin typeface="Times New Roman" panose="02020603050405020304" charset="0"/>
              <a:ea typeface="Heebo" pitchFamily="34" charset="-122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403884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charset="0"/>
                <a:ea typeface="Heebo" pitchFamily="34" charset="-122"/>
                <a:cs typeface="Times New Roman" panose="02020603050405020304" charset="0"/>
              </a:rPr>
              <a:t>Max Power has the strongest positive correlation with selling price (0.75). Mileage and Engine capacity have a negative correlation with selling price. Vehicle age and kilometers driven negatively impact car prices.</a:t>
            </a:r>
            <a:endParaRPr lang="en-US" sz="1750" dirty="0">
              <a:solidFill>
                <a:srgbClr val="4C4C4D"/>
              </a:solidFill>
              <a:latin typeface="Times New Roman" panose="02020603050405020304" charset="0"/>
              <a:ea typeface="Heebo" pitchFamily="34" charset="-122"/>
              <a:cs typeface="Times New Roman" panose="0202060305040502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555" y="320040"/>
            <a:ext cx="4776470" cy="75634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01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Times New Roman" panose="02020603050405020304" charset="0"/>
                <a:ea typeface="Crimson Pro Semi Bold" pitchFamily="34" charset="-122"/>
                <a:cs typeface="Times New Roman" panose="02020603050405020304" charset="0"/>
              </a:rPr>
              <a:t>Data Preprocessing</a:t>
            </a:r>
            <a:endParaRPr lang="en-US" sz="4450" dirty="0">
              <a:solidFill>
                <a:srgbClr val="152D47"/>
              </a:solidFill>
              <a:latin typeface="Times New Roman" panose="02020603050405020304" charset="0"/>
              <a:ea typeface="Crimson Pro Semi Bold" pitchFamily="34" charset="-122"/>
              <a:cs typeface="Times New Roman" panose="020206030504050203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</p:spPr>
      </p:sp>
      <p:sp>
        <p:nvSpPr>
          <p:cNvPr id="5" name="Text 2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Times New Roman" panose="02020603050405020304" charset="0"/>
                <a:ea typeface="Crimson Pro Semi Bold" pitchFamily="34" charset="-122"/>
                <a:cs typeface="Times New Roman" panose="02020603050405020304" charset="0"/>
              </a:rPr>
              <a:t>Cleaning</a:t>
            </a:r>
            <a:endParaRPr lang="en-US" sz="2200" dirty="0">
              <a:solidFill>
                <a:srgbClr val="4C4C4D"/>
              </a:solidFill>
              <a:latin typeface="Times New Roman" panose="02020603050405020304" charset="0"/>
              <a:ea typeface="Crimson Pro Semi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07004" y="3573185"/>
            <a:ext cx="32112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charset="0"/>
                <a:ea typeface="Heebo" pitchFamily="34" charset="-122"/>
                <a:cs typeface="Times New Roman" panose="02020603050405020304" charset="0"/>
              </a:rPr>
              <a:t>Dropped irrelevant columns like car name, brand, and model.</a:t>
            </a:r>
            <a:endParaRPr lang="en-US" sz="1750" dirty="0">
              <a:solidFill>
                <a:srgbClr val="4C4C4D"/>
              </a:solidFill>
              <a:latin typeface="Times New Roman" panose="02020603050405020304" charset="0"/>
              <a:ea typeface="Heebo" pitchFamily="34" charset="-122"/>
              <a:cs typeface="Times New Roman" panose="020206030504050203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</p:spPr>
      </p:sp>
      <p:sp>
        <p:nvSpPr>
          <p:cNvPr id="8" name="Text 5"/>
          <p:cNvSpPr/>
          <p:nvPr/>
        </p:nvSpPr>
        <p:spPr>
          <a:xfrm>
            <a:off x="10398681" y="30827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Times New Roman" panose="02020603050405020304" charset="0"/>
                <a:ea typeface="Crimson Pro Semi Bold" pitchFamily="34" charset="-122"/>
                <a:cs typeface="Times New Roman" panose="02020603050405020304" charset="0"/>
              </a:rPr>
              <a:t>Encoding</a:t>
            </a:r>
            <a:endParaRPr lang="en-US" sz="2200" dirty="0">
              <a:solidFill>
                <a:srgbClr val="4C4C4D"/>
              </a:solidFill>
              <a:latin typeface="Times New Roman" panose="02020603050405020304" charset="0"/>
              <a:ea typeface="Crimson Pro Semi Bold" pitchFamily="34" charset="-122"/>
              <a:cs typeface="Times New Roman" panose="020206030504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98681" y="3573185"/>
            <a:ext cx="321123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charset="0"/>
                <a:ea typeface="Heebo" pitchFamily="34" charset="-122"/>
                <a:cs typeface="Times New Roman" panose="02020603050405020304" charset="0"/>
              </a:rPr>
              <a:t>Used One-Hot Encoding for categorical variables like fuel type and transmission type.</a:t>
            </a:r>
            <a:endParaRPr lang="en-US" sz="1750" dirty="0">
              <a:solidFill>
                <a:srgbClr val="4C4C4D"/>
              </a:solidFill>
              <a:latin typeface="Times New Roman" panose="02020603050405020304" charset="0"/>
              <a:ea typeface="Heebo" pitchFamily="34" charset="-122"/>
              <a:cs typeface="Times New Roman" panose="0202060305040502030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</p:spPr>
      </p:sp>
      <p:sp>
        <p:nvSpPr>
          <p:cNvPr id="11" name="Text 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Times New Roman" panose="02020603050405020304" charset="0"/>
                <a:ea typeface="Crimson Pro Semi Bold" pitchFamily="34" charset="-122"/>
                <a:cs typeface="Times New Roman" panose="02020603050405020304" charset="0"/>
              </a:rPr>
              <a:t>Splitting Data</a:t>
            </a:r>
            <a:endParaRPr lang="en-US" sz="2200" dirty="0">
              <a:solidFill>
                <a:srgbClr val="4C4C4D"/>
              </a:solidFill>
              <a:latin typeface="Times New Roman" panose="02020603050405020304" charset="0"/>
              <a:ea typeface="Crimson Pro Semi Bold" pitchFamily="34" charset="-122"/>
              <a:cs typeface="Times New Roman" panose="020206030504050203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07004" y="5832753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charset="0"/>
                <a:ea typeface="Heebo" pitchFamily="34" charset="-122"/>
                <a:cs typeface="Times New Roman" panose="02020603050405020304" charset="0"/>
              </a:rPr>
              <a:t>Divided data into training (80%) and testing (20%) sets.</a:t>
            </a:r>
            <a:endParaRPr lang="en-US" sz="1750" dirty="0">
              <a:solidFill>
                <a:srgbClr val="4C4C4D"/>
              </a:solidFill>
              <a:latin typeface="Times New Roman" panose="02020603050405020304" charset="0"/>
              <a:ea typeface="Heebo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2242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Times New Roman" panose="02020603050405020304" charset="0"/>
                <a:ea typeface="Crimson Pro Semi Bold" pitchFamily="34" charset="-122"/>
                <a:cs typeface="Times New Roman" panose="02020603050405020304" charset="0"/>
              </a:rPr>
              <a:t>Model Building</a:t>
            </a:r>
            <a:endParaRPr lang="en-US" sz="4450" dirty="0">
              <a:solidFill>
                <a:srgbClr val="152D47"/>
              </a:solidFill>
              <a:latin typeface="Times New Roman" panose="02020603050405020304" charset="0"/>
              <a:ea typeface="Crimson Pro Semi Bold" pitchFamily="34" charset="-122"/>
              <a:cs typeface="Times New Roman" panose="020206030504050203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7136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065151"/>
            <a:ext cx="288690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Times New Roman" panose="02020603050405020304" charset="0"/>
                <a:ea typeface="Crimson Pro Semi Bold" pitchFamily="34" charset="-122"/>
                <a:cs typeface="Times New Roman" panose="02020603050405020304" charset="0"/>
              </a:rPr>
              <a:t>Linear Regression Model</a:t>
            </a:r>
            <a:endParaRPr lang="en-US" sz="2200" dirty="0">
              <a:solidFill>
                <a:srgbClr val="4C4C4D"/>
              </a:solidFill>
              <a:latin typeface="Times New Roman" panose="02020603050405020304" charset="0"/>
              <a:ea typeface="Crimson Pro Semi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4555569"/>
            <a:ext cx="360807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charset="0"/>
                <a:ea typeface="Heebo" pitchFamily="34" charset="-122"/>
                <a:cs typeface="Times New Roman" panose="02020603050405020304" charset="0"/>
              </a:rPr>
              <a:t>Trained on the cleaned and preprocessed data. Predicted car prices using features like engine size, mileage, max power, etc.</a:t>
            </a:r>
            <a:endParaRPr lang="en-US" sz="1750" dirty="0">
              <a:solidFill>
                <a:srgbClr val="4C4C4D"/>
              </a:solidFill>
              <a:latin typeface="Times New Roman" panose="02020603050405020304" charset="0"/>
              <a:ea typeface="Heebo" pitchFamily="34" charset="-122"/>
              <a:cs typeface="Times New Roman" panose="0202060305040502030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327136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06515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Times New Roman" panose="02020603050405020304" charset="0"/>
                <a:ea typeface="Crimson Pro Semi Bold" pitchFamily="34" charset="-122"/>
                <a:cs typeface="Times New Roman" panose="02020603050405020304" charset="0"/>
              </a:rPr>
              <a:t>Training Process</a:t>
            </a:r>
            <a:endParaRPr lang="en-US" sz="2200" dirty="0">
              <a:solidFill>
                <a:srgbClr val="4C4C4D"/>
              </a:solidFill>
              <a:latin typeface="Times New Roman" panose="02020603050405020304" charset="0"/>
              <a:ea typeface="Crimson Pro Semi Bold" pitchFamily="34" charset="-122"/>
              <a:cs typeface="Times New Roman" panose="020206030504050203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742021" y="4555569"/>
            <a:ext cx="360818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charset="0"/>
                <a:ea typeface="Heebo" pitchFamily="34" charset="-122"/>
                <a:cs typeface="Times New Roman" panose="02020603050405020304" charset="0"/>
              </a:rPr>
              <a:t>Fit the model on the training data. Evaluated performance on the test data.</a:t>
            </a:r>
            <a:endParaRPr lang="en-US" sz="1750" dirty="0">
              <a:solidFill>
                <a:srgbClr val="4C4C4D"/>
              </a:solidFill>
              <a:latin typeface="Times New Roman" panose="02020603050405020304" charset="0"/>
              <a:ea typeface="Heebo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1746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Times New Roman" panose="02020603050405020304" charset="0"/>
                <a:ea typeface="Crimson Pro Semi Bold" pitchFamily="34" charset="-122"/>
                <a:cs typeface="Times New Roman" panose="02020603050405020304" charset="0"/>
              </a:rPr>
              <a:t>Model Evaluation</a:t>
            </a:r>
            <a:endParaRPr lang="en-US" sz="4450" dirty="0">
              <a:solidFill>
                <a:srgbClr val="152D47"/>
              </a:solidFill>
              <a:latin typeface="Times New Roman" panose="02020603050405020304" charset="0"/>
              <a:ea typeface="Crimson Pro Semi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56641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charset="0"/>
                <a:ea typeface="Heebo" pitchFamily="34" charset="-122"/>
                <a:cs typeface="Times New Roman" panose="02020603050405020304" charset="0"/>
              </a:rPr>
              <a:t>Metrics: Mean Squared Error (MSE) measures the average of squared differences between predicted and actual values.</a:t>
            </a:r>
            <a:endParaRPr lang="en-US" sz="1750" dirty="0">
              <a:solidFill>
                <a:srgbClr val="4C4C4D"/>
              </a:solidFill>
              <a:latin typeface="Times New Roman" panose="02020603050405020304" charset="0"/>
              <a:ea typeface="Heebo" pitchFamily="34" charset="-122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18446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Times New Roman" panose="02020603050405020304" charset="0"/>
                <a:ea typeface="Heebo" pitchFamily="34" charset="-122"/>
                <a:cs typeface="Times New Roman" panose="02020603050405020304" charset="0"/>
              </a:rPr>
              <a:t>Results: Predicted car prices closely matched actual prices. Evaluation metrics showed promising results for model accuracy.</a:t>
            </a:r>
            <a:endParaRPr lang="en-US" sz="1750" dirty="0">
              <a:solidFill>
                <a:srgbClr val="4C4C4D"/>
              </a:solidFill>
              <a:latin typeface="Times New Roman" panose="02020603050405020304" charset="0"/>
              <a:ea typeface="Heebo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2381</Words>
  <Application>WPS Presentation</Application>
  <PresentationFormat>On-screen Show (16:9)</PresentationFormat>
  <Paragraphs>83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SimSun</vt:lpstr>
      <vt:lpstr>Wingdings</vt:lpstr>
      <vt:lpstr>Crimson Pro Semi Bold</vt:lpstr>
      <vt:lpstr>Crimson Pro Semi Bold</vt:lpstr>
      <vt:lpstr>Crimson Pro Semi Bold</vt:lpstr>
      <vt:lpstr>Heebo</vt:lpstr>
      <vt:lpstr>Heebo</vt:lpstr>
      <vt:lpstr>Heebo</vt:lpstr>
      <vt:lpstr>Calibri</vt:lpstr>
      <vt:lpstr>Microsoft YaHei</vt:lpstr>
      <vt:lpstr>Arial Unicode MS</vt:lpstr>
      <vt:lpstr>Calibri Light</vt:lpstr>
      <vt:lpstr>Times New Roman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Surendra Kumawat</cp:lastModifiedBy>
  <cp:revision>2</cp:revision>
  <dcterms:created xsi:type="dcterms:W3CDTF">2025-02-03T00:12:00Z</dcterms:created>
  <dcterms:modified xsi:type="dcterms:W3CDTF">2025-02-02T22:51:26Z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B32AB602C8914F45A3AB77C6F3AAFC07_13</vt:lpwstr>
  </property>
  <property fmtid="{D5CDD505-2E9C-101B-9397-08002B2CF9AE}" pid="3" name="KSOProductBuildVer">
    <vt:lpwstr>1033-12.2.0.19805</vt:lpwstr>
  </property>
</Properties>
</file>